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9" r:id="rId3"/>
    <p:sldId id="280" r:id="rId4"/>
    <p:sldId id="281" r:id="rId5"/>
    <p:sldId id="271" r:id="rId6"/>
    <p:sldId id="272" r:id="rId7"/>
    <p:sldId id="273" r:id="rId8"/>
    <p:sldId id="274" r:id="rId9"/>
    <p:sldId id="275" r:id="rId10"/>
    <p:sldId id="278" r:id="rId11"/>
    <p:sldId id="269" r:id="rId12"/>
    <p:sldId id="270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83" r:id="rId23"/>
    <p:sldId id="284" r:id="rId24"/>
    <p:sldId id="27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pin.it/j5rfjxqbupgrdw" TargetMode="External"/><Relationship Id="rId2" Type="http://schemas.openxmlformats.org/officeDocument/2006/relationships/hyperlink" Target="https://www.education.com/game/adjective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4038599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Learning Outcomes, Pedagogy and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School Based Assessment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Primary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0" y="2286001"/>
            <a:ext cx="7162800" cy="29718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Assessment for Learning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Assessment as Learning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Assessment of Learning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PURPOSE OF ASSESSMENT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57400"/>
            <a:ext cx="8305800" cy="19050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	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 Rubric is an assessment tool that clearly indicates achievement criteria across all the components of any kind of students’ work from written to oral to visual.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WHAT IS A RUBRIC?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191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Assignment Description (e.g., Identifying the characters and sequence of events in a story).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Scale Level (level I, II, III) 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3. Dimensions (e.g., Name the characters, Say the sequences of event in the poem, etc)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4. Dimension Criteria (e.g., No response, Responds in Mother tongue, Correct response) 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382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RUBRIC CONSISTS OF  FOUR PARAMETERS 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30891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Portfolio is a purposeful collection of student work </a:t>
            </a:r>
          </a:p>
          <a:p>
            <a:pPr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that exhibits the students’ efforts, progress and achievements in one or more areas.</a:t>
            </a:r>
          </a:p>
          <a:p>
            <a:pPr algn="just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collection must include student participation in selecting contents, the criteria for selection, the criteria for judging merit and evidence of students’ self-reflection.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WHAT IS A PORTFOLIO ?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Reading Log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Different types of writing Poems, Essays, Letters, Vocabulary achievements.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Tests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Book summaries/ reports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Dramatisations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creative endings to stories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Student reflections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Example of Portfolios for English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MODEL - 1</a:t>
            </a:r>
            <a:endParaRPr lang="en-IN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r>
              <a:rPr lang="en-IN" dirty="0" smtClean="0">
                <a:solidFill>
                  <a:srgbClr val="FF0000"/>
                </a:solidFill>
              </a:rPr>
              <a:t>Class </a:t>
            </a:r>
            <a:r>
              <a:rPr lang="en-IN" dirty="0" smtClean="0"/>
              <a:t>: 2</a:t>
            </a:r>
          </a:p>
          <a:p>
            <a:r>
              <a:rPr lang="en-IN" dirty="0" smtClean="0">
                <a:solidFill>
                  <a:srgbClr val="FF0000"/>
                </a:solidFill>
              </a:rPr>
              <a:t>Learning Outcome </a:t>
            </a:r>
            <a:r>
              <a:rPr lang="en-IN" dirty="0" smtClean="0"/>
              <a:t>: </a:t>
            </a:r>
            <a:r>
              <a:rPr lang="en-US" sz="2000" dirty="0" smtClean="0"/>
              <a:t>The learner uses simple adjectives related to size, shape, </a:t>
            </a:r>
            <a:r>
              <a:rPr lang="en-US" sz="2000" dirty="0" err="1" smtClean="0"/>
              <a:t>colour</a:t>
            </a:r>
            <a:r>
              <a:rPr lang="en-US" sz="2000" dirty="0" smtClean="0"/>
              <a:t>, weight, texture such as ‘big’, ‘small’, ‘round’, ‘pink’, ‘red’, ‘heavy’, ‘light’, ‘soft’ etc.,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Content</a:t>
            </a:r>
            <a:r>
              <a:rPr lang="en-US" dirty="0" smtClean="0"/>
              <a:t> : </a:t>
            </a:r>
            <a:r>
              <a:rPr lang="en-US" sz="2000" dirty="0" smtClean="0"/>
              <a:t>Term - 1 ; Unit -1</a:t>
            </a:r>
            <a:r>
              <a:rPr lang="en-IN" sz="2000" dirty="0" smtClean="0"/>
              <a:t> </a:t>
            </a:r>
            <a:r>
              <a:rPr lang="en-US" sz="2000" dirty="0" smtClean="0"/>
              <a:t>Page 78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Topic </a:t>
            </a:r>
            <a:r>
              <a:rPr lang="en-US" dirty="0" smtClean="0"/>
              <a:t>: </a:t>
            </a:r>
            <a:r>
              <a:rPr lang="en-US" sz="2000" dirty="0" smtClean="0"/>
              <a:t>Let us talk </a:t>
            </a:r>
          </a:p>
          <a:p>
            <a:endParaRPr lang="en-IN" dirty="0" smtClean="0"/>
          </a:p>
          <a:p>
            <a:pPr>
              <a:buNone/>
            </a:pPr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4447E5F-E002-48E6-B732-CEA2C590C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86199"/>
            <a:ext cx="9144000" cy="254679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Content Transaction – Demonstration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838201"/>
          <a:ext cx="8229600" cy="63437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28663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PEDAGOGICAL</a:t>
                      </a:r>
                      <a:r>
                        <a:rPr lang="en-IN" baseline="0" dirty="0" smtClean="0"/>
                        <a:t> PROCESS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TEACHER TALK</a:t>
                      </a:r>
                      <a:endParaRPr lang="en-IN" dirty="0"/>
                    </a:p>
                  </a:txBody>
                  <a:tcPr/>
                </a:tc>
              </a:tr>
              <a:tr h="561936">
                <a:tc>
                  <a:txBody>
                    <a:bodyPr/>
                    <a:lstStyle/>
                    <a:p>
                      <a:r>
                        <a:rPr lang="en-IN" dirty="0" smtClean="0"/>
                        <a:t>Create</a:t>
                      </a:r>
                      <a:r>
                        <a:rPr lang="en-IN" baseline="0" dirty="0" smtClean="0"/>
                        <a:t> the language learning atmosphere. Greet the children.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Say, “ Good morning kids!</a:t>
                      </a:r>
                      <a:endParaRPr lang="en-IN" dirty="0"/>
                    </a:p>
                  </a:txBody>
                  <a:tcPr/>
                </a:tc>
              </a:tr>
              <a:tr h="6076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Arrange/ Paste </a:t>
                      </a:r>
                      <a:r>
                        <a:rPr lang="en-IN" baseline="0" dirty="0" smtClean="0"/>
                        <a:t> the pictures of rat, elephant, dog, pig, snake, giraffe. </a:t>
                      </a:r>
                      <a:endParaRPr lang="en-IN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Say,</a:t>
                      </a:r>
                      <a:r>
                        <a:rPr lang="en-IN" baseline="0" dirty="0" smtClean="0"/>
                        <a:t> “ Look at the pictures placed on the wall. “</a:t>
                      </a:r>
                      <a:endParaRPr lang="en-IN" dirty="0"/>
                    </a:p>
                  </a:txBody>
                  <a:tcPr/>
                </a:tc>
              </a:tr>
              <a:tr h="577176">
                <a:tc>
                  <a:txBody>
                    <a:bodyPr/>
                    <a:lstStyle/>
                    <a:p>
                      <a:r>
                        <a:rPr lang="en-IN" dirty="0" smtClean="0"/>
                        <a:t>Facilitate</a:t>
                      </a:r>
                      <a:r>
                        <a:rPr lang="en-IN" baseline="0" dirty="0" smtClean="0"/>
                        <a:t> the students to look through all the pictures.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Say, “ Now, say the names of the animals pasted on the wall to each other..”</a:t>
                      </a:r>
                      <a:endParaRPr lang="en-IN" dirty="0"/>
                    </a:p>
                  </a:txBody>
                  <a:tcPr/>
                </a:tc>
              </a:tr>
              <a:tr h="318096">
                <a:tc>
                  <a:txBody>
                    <a:bodyPr/>
                    <a:lstStyle/>
                    <a:p>
                      <a:r>
                        <a:rPr lang="en-IN" dirty="0" smtClean="0"/>
                        <a:t>Point</a:t>
                      </a:r>
                      <a:r>
                        <a:rPr lang="en-IN" baseline="0" dirty="0" smtClean="0"/>
                        <a:t> the picture of rat.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Say, “ What is this?”</a:t>
                      </a:r>
                      <a:endParaRPr lang="en-IN" dirty="0"/>
                    </a:p>
                  </a:txBody>
                  <a:tcPr/>
                </a:tc>
              </a:tr>
              <a:tr h="333336">
                <a:tc>
                  <a:txBody>
                    <a:bodyPr/>
                    <a:lstStyle/>
                    <a:p>
                      <a:r>
                        <a:rPr lang="en-IN" dirty="0" smtClean="0"/>
                        <a:t>Listen</a:t>
                      </a:r>
                      <a:r>
                        <a:rPr lang="en-IN" baseline="0" dirty="0" smtClean="0"/>
                        <a:t> to the answers and repeat.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Say, “ Yes. It is a rat.”</a:t>
                      </a:r>
                      <a:endParaRPr lang="en-IN" dirty="0"/>
                    </a:p>
                  </a:txBody>
                  <a:tcPr/>
                </a:tc>
              </a:tr>
              <a:tr h="348576">
                <a:tc gridSpan="2">
                  <a:txBody>
                    <a:bodyPr/>
                    <a:lstStyle/>
                    <a:p>
                      <a:r>
                        <a:rPr lang="en-IN" dirty="0" smtClean="0"/>
                        <a:t>Repeat it for all the other</a:t>
                      </a:r>
                      <a:r>
                        <a:rPr lang="en-IN" baseline="0" dirty="0" smtClean="0"/>
                        <a:t> animals pasted on the wall. </a:t>
                      </a:r>
                      <a:endParaRPr lang="en-IN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428663">
                <a:tc>
                  <a:txBody>
                    <a:bodyPr/>
                    <a:lstStyle/>
                    <a:p>
                      <a:r>
                        <a:rPr lang="en-IN" dirty="0" smtClean="0"/>
                        <a:t>Help</a:t>
                      </a:r>
                      <a:r>
                        <a:rPr lang="en-IN" baseline="0" dirty="0" smtClean="0"/>
                        <a:t> children learn their quality. Show gestures for better understanding.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Say, “How is this cat? Is it big or small?”</a:t>
                      </a:r>
                      <a:endParaRPr lang="en-IN" dirty="0"/>
                    </a:p>
                  </a:txBody>
                  <a:tcPr/>
                </a:tc>
              </a:tr>
              <a:tr h="5619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Listen</a:t>
                      </a:r>
                      <a:r>
                        <a:rPr lang="en-IN" baseline="0" dirty="0" smtClean="0"/>
                        <a:t> to the answers and repeat.</a:t>
                      </a:r>
                      <a:endParaRPr lang="en-IN" dirty="0" smtClean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Say, “Yes. It is small.  Small</a:t>
                      </a:r>
                      <a:r>
                        <a:rPr lang="en-IN" baseline="0" dirty="0" smtClean="0"/>
                        <a:t> </a:t>
                      </a:r>
                      <a:r>
                        <a:rPr lang="en-IN" baseline="0" dirty="0" err="1" smtClean="0"/>
                        <a:t>na</a:t>
                      </a:r>
                      <a:r>
                        <a:rPr lang="en-IN" baseline="0" dirty="0" smtClean="0"/>
                        <a:t> , </a:t>
                      </a:r>
                      <a:r>
                        <a:rPr lang="en-IN" i="1" baseline="0" dirty="0" err="1" smtClean="0"/>
                        <a:t>siriyadhu</a:t>
                      </a:r>
                      <a:r>
                        <a:rPr lang="en-IN" i="1" baseline="0" dirty="0" smtClean="0"/>
                        <a:t>/</a:t>
                      </a:r>
                      <a:r>
                        <a:rPr lang="en-IN" i="1" baseline="0" dirty="0" err="1" smtClean="0"/>
                        <a:t>chinnadhu</a:t>
                      </a:r>
                      <a:r>
                        <a:rPr lang="en-IN" i="1" baseline="0" dirty="0" smtClean="0"/>
                        <a:t>”</a:t>
                      </a:r>
                      <a:endParaRPr lang="en-IN" i="1" dirty="0"/>
                    </a:p>
                  </a:txBody>
                  <a:tcPr/>
                </a:tc>
              </a:tr>
              <a:tr h="428663">
                <a:tc gridSpan="2">
                  <a:txBody>
                    <a:bodyPr/>
                    <a:lstStyle/>
                    <a:p>
                      <a:r>
                        <a:rPr lang="en-IN" dirty="0" smtClean="0"/>
                        <a:t>Repeat it for all the other</a:t>
                      </a:r>
                      <a:r>
                        <a:rPr lang="en-IN" baseline="0" dirty="0" smtClean="0"/>
                        <a:t> animals pasted on the wall.  Use appropriate adjectives, big, tall, short, fat and thin. </a:t>
                      </a:r>
                      <a:endParaRPr lang="en-IN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428663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609600"/>
          </a:xfrm>
        </p:spPr>
        <p:txBody>
          <a:bodyPr>
            <a:normAutofit fontScale="90000"/>
          </a:bodyPr>
          <a:lstStyle/>
          <a:p>
            <a:pPr algn="l"/>
            <a:r>
              <a:rPr lang="en-IN" dirty="0" smtClean="0"/>
              <a:t/>
            </a:r>
            <a:br>
              <a:rPr lang="en-IN" dirty="0" smtClean="0"/>
            </a:br>
            <a:r>
              <a:rPr lang="en-IN" dirty="0" smtClean="0"/>
              <a:t> Peer Activity </a:t>
            </a:r>
            <a:br>
              <a:rPr lang="en-IN" dirty="0" smtClean="0"/>
            </a:br>
            <a:r>
              <a:rPr lang="en-IN" sz="2000" dirty="0" smtClean="0"/>
              <a:t>Make children read the statements along with their friends</a:t>
            </a:r>
            <a:endParaRPr lang="en-IN" sz="2000" dirty="0"/>
          </a:p>
        </p:txBody>
      </p:sp>
      <p:pic>
        <p:nvPicPr>
          <p:cNvPr id="4" name="Content Placeholder 3" descr="C:\Users\SCERT_Lang5\AppData\Local\Microsoft\Windows\INetCache\Content.Word\IMG-20190906-WA0019.jpg"/>
          <p:cNvPicPr>
            <a:picLocks noGrp="1"/>
          </p:cNvPicPr>
          <p:nvPr>
            <p:ph idx="1"/>
          </p:nvPr>
        </p:nvPicPr>
        <p:blipFill>
          <a:blip r:embed="rId2"/>
          <a:srcRect l="2826" r="7537" b="46596"/>
          <a:stretch>
            <a:fillRect/>
          </a:stretch>
        </p:blipFill>
        <p:spPr bwMode="auto">
          <a:xfrm>
            <a:off x="1660924" y="1905000"/>
            <a:ext cx="5654276" cy="422116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Individual Activity </a:t>
            </a:r>
            <a:endParaRPr lang="en-IN" dirty="0"/>
          </a:p>
        </p:txBody>
      </p:sp>
      <p:pic>
        <p:nvPicPr>
          <p:cNvPr id="4" name="Content Placeholder 3" descr="C:\Users\SCERT_Lang5\AppData\Local\Microsoft\Windows\INetCache\Content.Word\IMG-20190906-WA0019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889954" y="1935163"/>
            <a:ext cx="3364092" cy="438943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IN" dirty="0" smtClean="0"/>
              <a:t>ICT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IN" dirty="0" smtClean="0">
              <a:hlinkClick r:id="rId2"/>
            </a:endParaRPr>
          </a:p>
          <a:p>
            <a:r>
              <a:rPr lang="en-IN" dirty="0" smtClean="0">
                <a:hlinkClick r:id="rId2"/>
              </a:rPr>
              <a:t>https://www.education.com/game/adjectives</a:t>
            </a:r>
            <a:r>
              <a:rPr lang="en-IN" dirty="0" smtClean="0"/>
              <a:t> </a:t>
            </a:r>
          </a:p>
          <a:p>
            <a:pPr>
              <a:buNone/>
            </a:pPr>
            <a:r>
              <a:rPr lang="en-IN" dirty="0" smtClean="0"/>
              <a:t>Use the link and get free online games on adjectives and make children explore more about it.</a:t>
            </a:r>
          </a:p>
          <a:p>
            <a:pPr>
              <a:buNone/>
            </a:pPr>
            <a:r>
              <a:rPr lang="en-IN" dirty="0" smtClean="0">
                <a:hlinkClick r:id="rId3"/>
              </a:rPr>
              <a:t>https://pin.it/j5rfjxqbupgrdw</a:t>
            </a:r>
            <a:endParaRPr lang="en-IN" dirty="0" smtClean="0"/>
          </a:p>
          <a:p>
            <a:pPr>
              <a:buNone/>
            </a:pPr>
            <a:r>
              <a:rPr lang="en-IN" dirty="0" smtClean="0"/>
              <a:t>use the above mentioned link as example to get free printable worksheets to enrich adjectives.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Learning outcomes identify what the learner will know and be able to do by the end of a course or program”</a:t>
            </a:r>
          </a:p>
          <a:p>
            <a:pPr algn="just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English language learning outcomes are intended to be achieved by every child so as to enable them to be proficient users of language in real life situations.</a:t>
            </a:r>
          </a:p>
          <a:p>
            <a:pPr algn="just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Learning outcomes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emphasise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the process of learning and active participation of learners.</a:t>
            </a:r>
          </a:p>
          <a:p>
            <a:pPr>
              <a:buFont typeface="Wingdings" pitchFamily="2" charset="2"/>
              <a:buChar char="Ø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LEARNING OUTCOMES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Art Integrated Learning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While teaching sentence structure using adjectives, make a set of children put masks of the animals and do a tableau.</a:t>
            </a:r>
          </a:p>
          <a:p>
            <a:r>
              <a:rPr lang="en-IN" dirty="0" smtClean="0"/>
              <a:t>The other students need to go round them and say who they are:</a:t>
            </a:r>
          </a:p>
          <a:p>
            <a:r>
              <a:rPr lang="en-IN" dirty="0" smtClean="0"/>
              <a:t>Ex: </a:t>
            </a:r>
          </a:p>
          <a:p>
            <a:pPr>
              <a:buNone/>
            </a:pPr>
            <a:r>
              <a:rPr lang="en-IN" dirty="0" smtClean="0"/>
              <a:t>It is a cat. It is a small </a:t>
            </a:r>
          </a:p>
          <a:p>
            <a:pPr>
              <a:buNone/>
            </a:pPr>
            <a:r>
              <a:rPr lang="en-IN" dirty="0" smtClean="0"/>
              <a:t>It is a giraffe. It is tall. 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Assessment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4572000"/>
          <a:ext cx="7620000" cy="18592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540000"/>
                <a:gridCol w="2540000"/>
                <a:gridCol w="2540000"/>
              </a:tblGrid>
              <a:tr h="1421802">
                <a:tc>
                  <a:txBody>
                    <a:bodyPr/>
                    <a:lstStyle/>
                    <a:p>
                      <a:r>
                        <a:rPr lang="en-IN" dirty="0" smtClean="0"/>
                        <a:t>Student</a:t>
                      </a:r>
                      <a:r>
                        <a:rPr lang="en-IN" baseline="0" dirty="0" smtClean="0"/>
                        <a:t> cannot choose appropriate adjectives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Student can choose the appropriate</a:t>
                      </a:r>
                      <a:r>
                        <a:rPr lang="en-IN" baseline="0" dirty="0" smtClean="0"/>
                        <a:t> adjectives but is not able to read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Student can choose the appropriate adjectives &amp;</a:t>
                      </a:r>
                      <a:r>
                        <a:rPr lang="en-IN" baseline="0" dirty="0" smtClean="0"/>
                        <a:t> read the sentences too.</a:t>
                      </a:r>
                      <a:endParaRPr lang="en-IN" dirty="0"/>
                    </a:p>
                  </a:txBody>
                  <a:tcPr/>
                </a:tc>
              </a:tr>
              <a:tr h="437478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4400" y="1371601"/>
            <a:ext cx="6705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 smtClean="0"/>
              <a:t>Choose the adjectives fill them in the boxes. Read it as a sentence.</a:t>
            </a:r>
          </a:p>
          <a:p>
            <a:pPr marL="342900" indent="-342900">
              <a:buAutoNum type="arabicPeriod"/>
            </a:pPr>
            <a:r>
              <a:rPr lang="en-IN" sz="2400" dirty="0" smtClean="0"/>
              <a:t>The rhino is ___________.</a:t>
            </a:r>
          </a:p>
          <a:p>
            <a:pPr marL="342900" indent="-342900">
              <a:buAutoNum type="arabicPeriod"/>
            </a:pPr>
            <a:r>
              <a:rPr lang="en-IN" sz="2400" dirty="0" smtClean="0"/>
              <a:t>The cat is	 _____________.</a:t>
            </a:r>
          </a:p>
          <a:p>
            <a:pPr marL="342900" indent="-342900">
              <a:buAutoNum type="arabicPeriod"/>
            </a:pPr>
            <a:r>
              <a:rPr lang="en-IN" sz="2400" dirty="0" smtClean="0"/>
              <a:t>The tree is	 ____________.</a:t>
            </a:r>
          </a:p>
          <a:p>
            <a:pPr marL="342900" indent="-342900">
              <a:buAutoNum type="arabicPeriod"/>
            </a:pPr>
            <a:r>
              <a:rPr lang="en-IN" sz="2400" dirty="0" smtClean="0"/>
              <a:t>The rope is 	____________.</a:t>
            </a:r>
          </a:p>
          <a:p>
            <a:pPr marL="342900" indent="-342900">
              <a:buAutoNum type="arabicPeriod"/>
            </a:pPr>
            <a:endParaRPr lang="en-IN" dirty="0" smtClean="0"/>
          </a:p>
          <a:p>
            <a:pPr marL="342900" indent="-342900"/>
            <a:endParaRPr lang="en-IN" dirty="0" smtClean="0"/>
          </a:p>
        </p:txBody>
      </p:sp>
      <p:sp>
        <p:nvSpPr>
          <p:cNvPr id="6" name="TextBox 5"/>
          <p:cNvSpPr txBox="1"/>
          <p:nvPr/>
        </p:nvSpPr>
        <p:spPr>
          <a:xfrm rot="10800000" flipV="1">
            <a:off x="1524000" y="38100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400" dirty="0" smtClean="0"/>
              <a:t>small     tall     big       thin</a:t>
            </a:r>
            <a:endParaRPr lang="en-IN" sz="2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86400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		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resource person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divides the class into groups, allot one standard for each group and gives the following instructions</a:t>
            </a:r>
          </a:p>
          <a:p>
            <a:pPr algn="just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Refer to the learning outcomes of any particular class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Choose a learning outcome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Give an example of the pedagogical processes required to achieve the learning outcome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Think of an activity for the learning outcome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Assess the performance of the students using rubrics as per the template given below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ACTIVITY FOR TRAINEES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533400" y="1295400"/>
            <a:ext cx="7772400" cy="464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Standard		: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Subject		: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Learning outcome	: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Content 		: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Pedagogical process: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Assessment 	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Contd</a:t>
            </a:r>
            <a:r>
              <a:rPr lang="en-US" sz="2400" dirty="0" smtClean="0"/>
              <a:t>…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4164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>
                <a:latin typeface="Arial Black" pitchFamily="34" charset="0"/>
                <a:cs typeface="Times New Roman" pitchFamily="18" charset="0"/>
              </a:rPr>
              <a:t>Thank</a:t>
            </a:r>
            <a:r>
              <a:rPr lang="en-US" sz="5400" dirty="0" smtClean="0">
                <a:latin typeface="Arial Black" pitchFamily="34" charset="0"/>
              </a:rPr>
              <a:t> </a:t>
            </a:r>
            <a:r>
              <a:rPr lang="en-US" sz="5400" dirty="0" smtClean="0">
                <a:latin typeface="Arial Black" pitchFamily="34" charset="0"/>
                <a:cs typeface="Times New Roman" pitchFamily="18" charset="0"/>
              </a:rPr>
              <a:t>you</a:t>
            </a:r>
            <a:endParaRPr lang="en-US" sz="5400" dirty="0"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/>
          <a:lstStyle/>
          <a:p>
            <a:pPr algn="just"/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Teachers need to understand the objectives of language teaching and learning outcomes to plan their classroom processes effectively.</a:t>
            </a:r>
          </a:p>
          <a:p>
            <a:pPr algn="just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The implementation of Learning Outcomes is mandatory for all states/UTs. </a:t>
            </a:r>
          </a:p>
          <a:p>
            <a:pPr algn="just"/>
            <a:endParaRPr lang="en-IN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The learning outcomes are in alignment with the overarching objectives of language teaching-learning, the skills and competencies which need to be fostered</a:t>
            </a:r>
            <a:r>
              <a:rPr lang="en-IN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Contd..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Pedagogical processes are also given along with the learning outcomes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teacher should observe children for assessment when they are engaged in activities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Assessment should be an integral part of the teaching learning process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Contd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….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873691"/>
          </a:xfrm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concept of Continuous and comprehensive evaluation (CCE) has been in use for over 30 years in the literature of school education in India.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SBA as an add-on to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CCE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SCHOOL BASED ASSESSMENT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Assessment that facilitates attainment of competencies specified in terms of learning outcomes in a holistic manner during teaching learning process. </a:t>
            </a: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Assessment embedded in the teaching and learning process within the broader educational philosophy of ‘assessment for learning’. </a:t>
            </a: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Assessment of school students by school teachers in the schools.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SBA - DEFINITION 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78491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Integrate teaching-learning and assessment</a:t>
            </a:r>
          </a:p>
          <a:p>
            <a:pPr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 load on teachers of documentation- recording, reporting</a:t>
            </a: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Child-centered and activity based pedagogy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SALIENT FEATURES OF SBA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254691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Focus on (learning-outcome based) competency development rather than content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memorisation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Broadening the scope of assessment by way of including self assessment, peer-assessment besides teacher assessment </a:t>
            </a: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Non-threatening, stress free and enhanced participation/ interaction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Contd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873691"/>
          </a:xfrm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Focus on assessment of/and/as learning rather than evaluation of achievement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Reposing faith on teacher and the system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Enhancing self confidence in children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Contd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359</TotalTime>
  <Words>898</Words>
  <Application>Microsoft Office PowerPoint</Application>
  <PresentationFormat>On-screen Show (4:3)</PresentationFormat>
  <Paragraphs>144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Concourse</vt:lpstr>
      <vt:lpstr>Learning Outcomes, Pedagogy and  School Based Assessment   Primary</vt:lpstr>
      <vt:lpstr>LEARNING OUTCOMES</vt:lpstr>
      <vt:lpstr>Contd..</vt:lpstr>
      <vt:lpstr>Contd….</vt:lpstr>
      <vt:lpstr>SCHOOL BASED ASSESSMENT</vt:lpstr>
      <vt:lpstr>SBA - DEFINITION </vt:lpstr>
      <vt:lpstr>SALIENT FEATURES OF SBA</vt:lpstr>
      <vt:lpstr>Contd…</vt:lpstr>
      <vt:lpstr>Contd…</vt:lpstr>
      <vt:lpstr>PURPOSE OF ASSESSMENT</vt:lpstr>
      <vt:lpstr>WHAT IS A RUBRIC?</vt:lpstr>
      <vt:lpstr>RUBRIC CONSISTS OF  FOUR PARAMETERS </vt:lpstr>
      <vt:lpstr>WHAT IS A PORTFOLIO ?</vt:lpstr>
      <vt:lpstr>Example of Portfolios for English</vt:lpstr>
      <vt:lpstr>MODEL - 1</vt:lpstr>
      <vt:lpstr>Content Transaction – Demonstration</vt:lpstr>
      <vt:lpstr>  Peer Activity  Make children read the statements along with their friends</vt:lpstr>
      <vt:lpstr>Individual Activity </vt:lpstr>
      <vt:lpstr>ICT </vt:lpstr>
      <vt:lpstr>Art Integrated Learning</vt:lpstr>
      <vt:lpstr>Assessment</vt:lpstr>
      <vt:lpstr>ACTIVITY FOR TRAINEES</vt:lpstr>
      <vt:lpstr>Contd…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DIET</dc:creator>
  <cp:lastModifiedBy>Hema</cp:lastModifiedBy>
  <cp:revision>102</cp:revision>
  <dcterms:created xsi:type="dcterms:W3CDTF">2006-08-16T00:00:00Z</dcterms:created>
  <dcterms:modified xsi:type="dcterms:W3CDTF">2019-10-04T09:57:19Z</dcterms:modified>
</cp:coreProperties>
</file>